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6" r:id="rId4"/>
    <p:sldId id="258" r:id="rId5"/>
    <p:sldId id="268" r:id="rId6"/>
    <p:sldId id="270" r:id="rId7"/>
    <p:sldId id="271" r:id="rId8"/>
    <p:sldId id="272" r:id="rId9"/>
    <p:sldId id="273" r:id="rId10"/>
    <p:sldId id="260" r:id="rId11"/>
    <p:sldId id="269" r:id="rId12"/>
    <p:sldId id="262" r:id="rId13"/>
    <p:sldId id="263" r:id="rId14"/>
    <p:sldId id="264" r:id="rId15"/>
    <p:sldId id="265" r:id="rId16"/>
    <p:sldId id="266" r:id="rId17"/>
    <p:sldId id="267" r:id="rId18"/>
    <p:sldId id="261" r:id="rId19"/>
    <p:sldId id="274" r:id="rId20"/>
    <p:sldId id="275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4" autoAdjust="0"/>
    <p:restoredTop sz="93491" autoAdjust="0"/>
  </p:normalViewPr>
  <p:slideViewPr>
    <p:cSldViewPr snapToGrid="0">
      <p:cViewPr varScale="1">
        <p:scale>
          <a:sx n="84" d="100"/>
          <a:sy n="84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13D6-3F27-4AC0-A7B4-4B6A5B4D0B98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57FA7-B376-431B-8DBE-B9C88FA05E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537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for</a:t>
            </a:r>
            <a:r>
              <a:rPr lang="ko-KR" altLang="en-US" dirty="0"/>
              <a:t> 변수 </a:t>
            </a:r>
            <a:r>
              <a:rPr lang="en-US" altLang="ko-KR" dirty="0"/>
              <a:t>in </a:t>
            </a:r>
            <a:r>
              <a:rPr lang="ko-KR" altLang="en-US" dirty="0"/>
              <a:t>범위</a:t>
            </a:r>
            <a:r>
              <a:rPr lang="en-US" altLang="ko-KR" dirty="0"/>
              <a:t>(</a:t>
            </a:r>
            <a:r>
              <a:rPr lang="ko-KR" altLang="en-US" dirty="0"/>
              <a:t>반복횟수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57FA7-B376-431B-8DBE-B9C88FA05EEB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8623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5AF425-39A9-42EC-86B7-EE518D4E6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2407A6B-C38A-487A-88E6-9DE703BB2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536360-FB83-4ACF-ABF0-4ACBE1864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DA1074-3394-4974-B3AC-88581766A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225230-33F0-480C-9764-88014079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12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E7CEB4-6B1B-466C-9D83-412F62657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FE4C3D4-338A-481C-AAB7-7A007A86C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1AAAFBB-C2FA-49A5-B640-19890C45D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AB97E7-5C5A-4388-ACEE-38BFCFA0D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71D1637-1A09-4085-BDD3-0D9060EA7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161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3910AA0-E311-4643-8B13-5BA3DCBF6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A269FEB-9C2B-41FC-8D59-811EB2ED1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3C6948-B973-4CFA-9467-6E203A154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40BB66-0A6F-4CD3-A6E3-BDAB4448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B2F80F-87DF-4ED4-8454-35A7BEAA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03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9221E8-4F6B-4B3D-A97C-B144D0716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6123B9A-B2BD-416E-8B39-39B1091F2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9ADB510-CB19-4429-99D5-2AD01B1AC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F1D5DA-6BF3-4E8D-8AAC-9704867B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803A9F-C5C3-4DC1-9758-516F639D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55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AB924D-5770-463D-87A8-2B75DD07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D73E849-CE61-40A6-A9D0-EA696C4DA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605A38-32AE-4C82-ABA4-8C7126429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1B3D5A-2C10-4004-913D-0E93CE74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4B85F33-D2BE-4B08-BB1C-371F5239D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66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128A44-BE8F-413B-AD17-660988C9F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F9FFA0-ECA1-411D-ACA1-E2B3987B7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F123CDD-FA6D-49F2-86D4-76A2D2BF9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2EEF95-4692-44BE-BA99-39CDD723D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B770068-7F0E-474A-AE63-84F6B2F4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1670BE-0F92-4B9C-80F8-12725D9BF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75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A2127D-B454-4290-AA51-A477C158E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194376A-73BF-49B3-BA80-007461D51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4B6FDE7-1D8B-43EF-9A28-ABBE323AE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1B06795-3077-463F-915B-8D3D40CEA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2624B68-3485-4E41-9D6C-78268C99D9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3DECA45-83F6-4B56-B1D4-70082866F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3B76FA0-C44A-4606-A4B9-66B53AEA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6A8869B-71D4-4BDC-A955-C0416A986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870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C8F0A3-6201-4C87-884D-C44D8396E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505C2DE-DA9F-4B09-B578-45A90F8FE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02DF0D8-95A6-42A3-BFB2-9E1679B8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5A7030B-99B7-4F94-8E82-D4CE392BD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311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90FAB7D-4A4F-4289-A28E-97DA70302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61E7BE7-92DF-469C-AEFA-300BE95D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247DAD2-FE87-4821-8226-C8B74A0D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674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54D3F9-0501-43B3-8D1D-21C0434F5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BE86B3-0756-4ACD-A04C-BB34D7BBA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95C36DD-6302-432A-815B-133F68CD7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A5A42E0-EB82-4FF6-933C-3718087D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0A62A88-D2C6-401D-B7A1-2DA91F40F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FF95C50-B86D-457B-93A3-3827DB0F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307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7B7719-8FDB-4A49-A31B-227DF2E29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31F62CE-09F0-4519-8E80-9A0C18A85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D17B017-3A26-4DFE-A44A-CC630E58A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63A5A64-56AE-41C0-A473-DBD7C3FCE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489FCA4-AB64-4DB5-8778-05AA8EAAA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F3BC296-73B0-4C9F-AB3D-40F89E834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346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1B4D52A-3BDB-4D67-80BA-FBEE7A5ED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9E38813-355B-4F68-A5FD-D0BA736B1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905CBF2-CBBE-40FA-9ED4-6FB9083BDD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CB6B8-744C-4D1A-B90D-8D064804EB00}" type="datetimeFigureOut">
              <a:rPr lang="ko-KR" altLang="en-US" smtClean="0"/>
              <a:t>2020-03-15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C9B3C5-28A9-4D5F-8CE4-D28303C54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A7EC03A-5F85-4303-AD2E-2D3139971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69DFA-14AB-43B4-B224-310C70D54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437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dingschool.info/rboard2/index.php?type=view&amp;table=notice&amp;num=34&amp;page=1&amp;search=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3E19AF-78A7-42DE-A66E-8DC8EC5C92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Python</a:t>
            </a:r>
            <a:r>
              <a:rPr lang="ko-KR" altLang="en-US" dirty="0"/>
              <a:t> </a:t>
            </a:r>
            <a:r>
              <a:rPr lang="en-US" altLang="ko-KR" dirty="0"/>
              <a:t>tutorial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EE3672A-1C5F-4F50-A4D7-686CCCA1F1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929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C9768C-35BE-411C-8C1C-96FD190E2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사칙연산</a:t>
            </a:r>
          </a:p>
        </p:txBody>
      </p:sp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5F5007D9-E491-401F-BDE3-B7222AFF50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37518"/>
              </p:ext>
            </p:extLst>
          </p:nvPr>
        </p:nvGraphicFramePr>
        <p:xfrm>
          <a:off x="838200" y="2131060"/>
          <a:ext cx="105156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9245">
                  <a:extLst>
                    <a:ext uri="{9D8B030D-6E8A-4147-A177-3AD203B41FA5}">
                      <a16:colId xmlns:a16="http://schemas.microsoft.com/office/drawing/2014/main" val="1608417574"/>
                    </a:ext>
                  </a:extLst>
                </a:gridCol>
                <a:gridCol w="8266355">
                  <a:extLst>
                    <a:ext uri="{9D8B030D-6E8A-4147-A177-3AD203B41FA5}">
                      <a16:colId xmlns:a16="http://schemas.microsoft.com/office/drawing/2014/main" val="32216833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+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덧셈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270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뺄셈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143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*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곱셈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5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**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거듭 제곱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878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/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나눗셈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487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//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나누기 연산 후 몫의 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397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나누기 연산 후 나머지의 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6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67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2D6998-2D8E-4FDE-83F5-983EC838C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비교</a:t>
            </a:r>
            <a:r>
              <a:rPr lang="en-US" altLang="ko-KR" dirty="0"/>
              <a:t>/</a:t>
            </a:r>
            <a:r>
              <a:rPr lang="ko-KR" altLang="en-US" dirty="0"/>
              <a:t>논리 연산자</a:t>
            </a: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891C04DE-C19C-486D-B026-A39150C10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691751"/>
              </p:ext>
            </p:extLst>
          </p:nvPr>
        </p:nvGraphicFramePr>
        <p:xfrm>
          <a:off x="838200" y="1825625"/>
          <a:ext cx="10515600" cy="330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0759">
                  <a:extLst>
                    <a:ext uri="{9D8B030D-6E8A-4147-A177-3AD203B41FA5}">
                      <a16:colId xmlns:a16="http://schemas.microsoft.com/office/drawing/2014/main" val="2497258352"/>
                    </a:ext>
                  </a:extLst>
                </a:gridCol>
                <a:gridCol w="1969097">
                  <a:extLst>
                    <a:ext uri="{9D8B030D-6E8A-4147-A177-3AD203B41FA5}">
                      <a16:colId xmlns:a16="http://schemas.microsoft.com/office/drawing/2014/main" val="2219859818"/>
                    </a:ext>
                  </a:extLst>
                </a:gridCol>
                <a:gridCol w="7405744">
                  <a:extLst>
                    <a:ext uri="{9D8B030D-6E8A-4147-A177-3AD203B41FA5}">
                      <a16:colId xmlns:a16="http://schemas.microsoft.com/office/drawing/2014/main" val="1196078887"/>
                    </a:ext>
                  </a:extLst>
                </a:gridCol>
              </a:tblGrid>
              <a:tr h="370840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비교</a:t>
                      </a:r>
                      <a:br>
                        <a:rPr lang="en-US" altLang="ko-KR" dirty="0"/>
                      </a:br>
                      <a:r>
                        <a:rPr lang="ko-KR" altLang="en-US" dirty="0"/>
                        <a:t>연산자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 &lt; b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a</a:t>
                      </a:r>
                      <a:r>
                        <a:rPr lang="ko-KR" altLang="en-US" dirty="0"/>
                        <a:t>는 </a:t>
                      </a:r>
                      <a:r>
                        <a:rPr lang="en-US" altLang="ko-KR" dirty="0"/>
                        <a:t>b</a:t>
                      </a:r>
                      <a:r>
                        <a:rPr lang="ko-KR" altLang="en-US" dirty="0"/>
                        <a:t>보다 작다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7027877"/>
                  </a:ext>
                </a:extLst>
              </a:tr>
              <a:tr h="31260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 &gt; b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a</a:t>
                      </a:r>
                      <a:r>
                        <a:rPr lang="ko-KR" altLang="en-US" dirty="0"/>
                        <a:t>는 </a:t>
                      </a:r>
                      <a:r>
                        <a:rPr lang="en-US" altLang="ko-KR" dirty="0"/>
                        <a:t>b</a:t>
                      </a:r>
                      <a:r>
                        <a:rPr lang="ko-KR" altLang="en-US" dirty="0"/>
                        <a:t>보다 크다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423324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 &lt;= b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a</a:t>
                      </a:r>
                      <a:r>
                        <a:rPr lang="ko-KR" altLang="en-US" dirty="0"/>
                        <a:t>는 </a:t>
                      </a:r>
                      <a:r>
                        <a:rPr lang="en-US" altLang="ko-KR" dirty="0"/>
                        <a:t>b</a:t>
                      </a:r>
                      <a:r>
                        <a:rPr lang="ko-KR" altLang="en-US" dirty="0"/>
                        <a:t>보다 작지 않다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835978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 &gt;= b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a</a:t>
                      </a:r>
                      <a:r>
                        <a:rPr lang="ko-KR" altLang="en-US" dirty="0"/>
                        <a:t>는 </a:t>
                      </a:r>
                      <a:r>
                        <a:rPr lang="en-US" altLang="ko-KR" dirty="0"/>
                        <a:t>b</a:t>
                      </a:r>
                      <a:r>
                        <a:rPr lang="ko-KR" altLang="en-US" dirty="0"/>
                        <a:t>보다 크지 않다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45562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 == b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a</a:t>
                      </a:r>
                      <a:r>
                        <a:rPr lang="ko-KR" altLang="en-US" dirty="0"/>
                        <a:t>와 </a:t>
                      </a:r>
                      <a:r>
                        <a:rPr lang="en-US" altLang="ko-KR" dirty="0"/>
                        <a:t>b</a:t>
                      </a:r>
                      <a:r>
                        <a:rPr lang="ko-KR" altLang="en-US" dirty="0"/>
                        <a:t>는 같다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2425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 != b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a</a:t>
                      </a:r>
                      <a:r>
                        <a:rPr lang="ko-KR" altLang="en-US" dirty="0"/>
                        <a:t>와 </a:t>
                      </a:r>
                      <a:r>
                        <a:rPr lang="en-US" altLang="ko-KR" dirty="0"/>
                        <a:t>b</a:t>
                      </a:r>
                      <a:r>
                        <a:rPr lang="ko-KR" altLang="en-US" dirty="0"/>
                        <a:t>는 같지</a:t>
                      </a:r>
                      <a:r>
                        <a:rPr lang="en-US" altLang="ko-KR" dirty="0"/>
                        <a:t> </a:t>
                      </a:r>
                      <a:r>
                        <a:rPr lang="ko-KR" altLang="en-US" dirty="0"/>
                        <a:t>않다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777252"/>
                  </a:ext>
                </a:extLst>
              </a:tr>
              <a:tr h="27305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논리</a:t>
                      </a:r>
                      <a:br>
                        <a:rPr lang="en-US" altLang="ko-KR" dirty="0"/>
                      </a:br>
                      <a:r>
                        <a:rPr lang="ko-KR" altLang="en-US" dirty="0"/>
                        <a:t>연산자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조건</a:t>
                      </a:r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and </a:t>
                      </a:r>
                      <a:r>
                        <a:rPr lang="ko-KR" altLang="en-US" dirty="0"/>
                        <a:t>조건</a:t>
                      </a:r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조건</a:t>
                      </a:r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과 조건</a:t>
                      </a:r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가 둘 다 </a:t>
                      </a:r>
                      <a:r>
                        <a:rPr lang="en-US" altLang="ko-KR" dirty="0"/>
                        <a:t>True</a:t>
                      </a:r>
                      <a:r>
                        <a:rPr lang="ko-KR" altLang="en-US" dirty="0"/>
                        <a:t>여야 전체 결과가 </a:t>
                      </a:r>
                      <a:r>
                        <a:rPr lang="en-US" altLang="ko-KR" dirty="0"/>
                        <a:t>True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9119331"/>
                  </a:ext>
                </a:extLst>
              </a:tr>
              <a:tr h="1803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조건</a:t>
                      </a:r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or </a:t>
                      </a:r>
                      <a:r>
                        <a:rPr lang="ko-KR" altLang="en-US" dirty="0"/>
                        <a:t>조건</a:t>
                      </a:r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조건</a:t>
                      </a:r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과 조건</a:t>
                      </a:r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가 하나만 </a:t>
                      </a:r>
                      <a:r>
                        <a:rPr lang="en-US" altLang="ko-KR" dirty="0"/>
                        <a:t>True</a:t>
                      </a:r>
                      <a:r>
                        <a:rPr lang="ko-KR" altLang="en-US" dirty="0"/>
                        <a:t>여도 전체 결과가 </a:t>
                      </a:r>
                      <a:r>
                        <a:rPr lang="en-US" altLang="ko-KR" dirty="0"/>
                        <a:t>True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26786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not </a:t>
                      </a:r>
                      <a:r>
                        <a:rPr lang="ko-KR" altLang="en-US" dirty="0"/>
                        <a:t>조건</a:t>
                      </a:r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조건</a:t>
                      </a:r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이 </a:t>
                      </a:r>
                      <a:r>
                        <a:rPr lang="en-US" altLang="ko-KR" dirty="0"/>
                        <a:t>True</a:t>
                      </a:r>
                      <a:r>
                        <a:rPr lang="ko-KR" altLang="en-US" dirty="0"/>
                        <a:t>이면 그 결과는 </a:t>
                      </a:r>
                      <a:r>
                        <a:rPr lang="en-US" altLang="ko-KR" dirty="0"/>
                        <a:t>False, </a:t>
                      </a:r>
                      <a:r>
                        <a:rPr lang="ko-KR" altLang="en-US" dirty="0"/>
                        <a:t>조건</a:t>
                      </a:r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이 </a:t>
                      </a:r>
                      <a:r>
                        <a:rPr lang="en-US" altLang="ko-KR" dirty="0"/>
                        <a:t>False</a:t>
                      </a:r>
                      <a:r>
                        <a:rPr lang="ko-KR" altLang="en-US" dirty="0"/>
                        <a:t>이면 그 결과는 </a:t>
                      </a:r>
                      <a:r>
                        <a:rPr lang="en-US" altLang="ko-KR" dirty="0"/>
                        <a:t>True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2352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481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E396DF-4029-47F7-B7BF-3F55B9BE6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입력 </a:t>
            </a:r>
            <a:r>
              <a:rPr lang="en-US" altLang="ko-KR" dirty="0"/>
              <a:t>&amp; </a:t>
            </a:r>
            <a:r>
              <a:rPr lang="ko-KR" altLang="en-US" dirty="0"/>
              <a:t>출력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3D60B82-DD08-473F-A648-A59D52F18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입력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 person = input('</a:t>
            </a:r>
            <a:r>
              <a:rPr lang="ko-KR" altLang="en-US" dirty="0"/>
              <a:t>이름을 입력하세요</a:t>
            </a:r>
            <a:r>
              <a:rPr lang="en-US" altLang="ko-KR" dirty="0"/>
              <a:t>: ‘)</a:t>
            </a:r>
          </a:p>
          <a:p>
            <a:pPr marL="0" indent="0">
              <a:buNone/>
            </a:pPr>
            <a:r>
              <a:rPr lang="ko-KR" altLang="en-US" dirty="0"/>
              <a:t>이름을 입력하세요</a:t>
            </a:r>
            <a:r>
              <a:rPr lang="en-US" altLang="ko-KR" dirty="0"/>
              <a:t>: </a:t>
            </a:r>
            <a:r>
              <a:rPr lang="ko-KR" altLang="en-US" dirty="0"/>
              <a:t>이강희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출력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 print(‘</a:t>
            </a:r>
            <a:r>
              <a:rPr lang="ko-KR" altLang="en-US" dirty="0"/>
              <a:t>저는 </a:t>
            </a:r>
            <a:r>
              <a:rPr lang="en-US" altLang="ko-KR" dirty="0"/>
              <a:t>‘ + person + ‘</a:t>
            </a:r>
            <a:r>
              <a:rPr lang="ko-KR" altLang="en-US" dirty="0"/>
              <a:t>입니다</a:t>
            </a:r>
            <a:r>
              <a:rPr lang="en-US" altLang="ko-KR" dirty="0"/>
              <a:t>.’)</a:t>
            </a:r>
          </a:p>
          <a:p>
            <a:pPr marL="0" indent="0">
              <a:buNone/>
            </a:pPr>
            <a:r>
              <a:rPr lang="ko-KR" altLang="en-US" dirty="0"/>
              <a:t>저는 이강희입니다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3505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A217B8-5390-4950-9717-14D39A31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조건문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3C2F9B-0565-4237-AE56-3392AE1B4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기능</a:t>
            </a:r>
            <a:r>
              <a:rPr lang="en-US" altLang="ko-KR" dirty="0"/>
              <a:t>: </a:t>
            </a:r>
            <a:r>
              <a:rPr lang="ko-KR" altLang="en-US" dirty="0"/>
              <a:t>해당 조건에 따라 다른 코드를 실행</a:t>
            </a: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&gt;&gt;&gt;if x &gt; 0: </a:t>
            </a:r>
          </a:p>
          <a:p>
            <a:pPr marL="0" indent="0">
              <a:buNone/>
            </a:pPr>
            <a:r>
              <a:rPr lang="en-US" altLang="ko-KR" dirty="0"/>
              <a:t>&gt;&gt;&gt;    print(‘</a:t>
            </a:r>
            <a:r>
              <a:rPr lang="ko-KR" altLang="en-US" dirty="0"/>
              <a:t>양수</a:t>
            </a:r>
            <a:r>
              <a:rPr lang="en-US" altLang="ko-KR" dirty="0"/>
              <a:t>’)</a:t>
            </a:r>
          </a:p>
          <a:p>
            <a:pPr marL="0" indent="0">
              <a:buNone/>
            </a:pPr>
            <a:r>
              <a:rPr lang="en-US" altLang="ko-KR" dirty="0"/>
              <a:t>&gt;&gt;&gt;</a:t>
            </a:r>
            <a:r>
              <a:rPr lang="en-US" altLang="ko-KR" dirty="0" err="1"/>
              <a:t>elif</a:t>
            </a:r>
            <a:r>
              <a:rPr lang="en-US" altLang="ko-KR" dirty="0"/>
              <a:t> x == 0:</a:t>
            </a:r>
          </a:p>
          <a:p>
            <a:pPr marL="0" indent="0">
              <a:buNone/>
            </a:pPr>
            <a:r>
              <a:rPr lang="en-US" altLang="ko-KR" dirty="0"/>
              <a:t>&gt;&gt;&gt;    print(‘0’) </a:t>
            </a:r>
          </a:p>
          <a:p>
            <a:pPr marL="0" indent="0">
              <a:buNone/>
            </a:pPr>
            <a:r>
              <a:rPr lang="en-US" altLang="ko-KR" dirty="0"/>
              <a:t>&gt;&gt;&gt;else: </a:t>
            </a:r>
          </a:p>
          <a:p>
            <a:pPr marL="0" indent="0">
              <a:buNone/>
            </a:pPr>
            <a:r>
              <a:rPr lang="en-US" altLang="ko-KR" dirty="0"/>
              <a:t>&gt;&gt;&gt;    print(‘</a:t>
            </a:r>
            <a:r>
              <a:rPr lang="ko-KR" altLang="en-US" dirty="0"/>
              <a:t>음수</a:t>
            </a:r>
            <a:r>
              <a:rPr lang="en-US" altLang="ko-KR" dirty="0"/>
              <a:t>’)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821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0C4741-87F5-4C18-BBC9-A08A66AB5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반복문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95C7DF5-C76D-4977-A3C2-952FEB5F0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기능</a:t>
            </a:r>
            <a:r>
              <a:rPr lang="en-US" altLang="ko-KR" dirty="0"/>
              <a:t>: </a:t>
            </a:r>
            <a:r>
              <a:rPr lang="ko-KR" altLang="en-US" dirty="0"/>
              <a:t>같은 블록의 코드를 반복해서 수행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Ex:</a:t>
            </a:r>
          </a:p>
          <a:p>
            <a:pPr marL="0" indent="0">
              <a:buNone/>
            </a:pPr>
            <a:r>
              <a:rPr lang="en-US" altLang="ko-KR" dirty="0"/>
              <a:t>	for</a:t>
            </a:r>
            <a:r>
              <a:rPr lang="ko-KR" altLang="en-US" dirty="0"/>
              <a:t>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	    for x in range(10):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	while</a:t>
            </a:r>
            <a:r>
              <a:rPr lang="ko-KR" altLang="en-US" dirty="0"/>
              <a:t>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	    while(x&lt;10)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069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5D8B59-2C3D-4A8A-A570-4039F122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반복문</a:t>
            </a:r>
            <a:r>
              <a:rPr lang="en-US" altLang="ko-KR" dirty="0"/>
              <a:t>(for)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47C6D94-3A2A-4061-A9D9-350745374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&gt;&gt;&gt;for x in range(5):</a:t>
            </a:r>
          </a:p>
          <a:p>
            <a:pPr marL="0" indent="0">
              <a:buNone/>
            </a:pPr>
            <a:r>
              <a:rPr lang="en-US" altLang="ko-KR" dirty="0"/>
              <a:t>&gt;&gt;&gt;    print(x)</a:t>
            </a:r>
          </a:p>
          <a:p>
            <a:pPr marL="0" indent="0">
              <a:buNone/>
            </a:pPr>
            <a:r>
              <a:rPr lang="en-US" altLang="ko-KR" dirty="0"/>
              <a:t>1</a:t>
            </a:r>
          </a:p>
          <a:p>
            <a:pPr marL="0" indent="0">
              <a:buNone/>
            </a:pPr>
            <a:r>
              <a:rPr lang="en-US" altLang="ko-KR" dirty="0"/>
              <a:t>2</a:t>
            </a:r>
          </a:p>
          <a:p>
            <a:pPr marL="0" indent="0">
              <a:buNone/>
            </a:pPr>
            <a:r>
              <a:rPr lang="en-US" altLang="ko-KR" dirty="0"/>
              <a:t>3</a:t>
            </a:r>
          </a:p>
          <a:p>
            <a:pPr marL="0" indent="0">
              <a:buNone/>
            </a:pPr>
            <a:r>
              <a:rPr lang="en-US" altLang="ko-KR" dirty="0"/>
              <a:t>4</a:t>
            </a:r>
          </a:p>
          <a:p>
            <a:pPr marL="0" indent="0">
              <a:buNone/>
            </a:pPr>
            <a:r>
              <a:rPr lang="en-US" altLang="ko-KR" dirty="0"/>
              <a:t>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246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50035B-528E-49E7-89EA-C58AA6F5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반복문</a:t>
            </a:r>
            <a:r>
              <a:rPr lang="en-US" altLang="ko-KR" dirty="0"/>
              <a:t>(while)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D616C5-3253-4DC6-8F86-F7D649F9E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/>
              <a:t>&gt;&gt;&gt;x = 0</a:t>
            </a:r>
          </a:p>
          <a:p>
            <a:pPr marL="0" indent="0">
              <a:buNone/>
            </a:pPr>
            <a:r>
              <a:rPr lang="en-US" altLang="ko-KR" dirty="0"/>
              <a:t>&gt;&gt;&gt;while(x&lt;5):</a:t>
            </a:r>
          </a:p>
          <a:p>
            <a:pPr marL="0" indent="0">
              <a:buNone/>
            </a:pPr>
            <a:r>
              <a:rPr lang="en-US" altLang="ko-KR" dirty="0"/>
              <a:t>&gt;&gt;&gt;    print(x)</a:t>
            </a:r>
          </a:p>
          <a:p>
            <a:pPr marL="0" indent="0">
              <a:buNone/>
            </a:pPr>
            <a:r>
              <a:rPr lang="en-US" altLang="ko-KR" dirty="0"/>
              <a:t>&gt;&gt;&gt;    x++</a:t>
            </a:r>
          </a:p>
          <a:p>
            <a:pPr marL="0" indent="0">
              <a:buNone/>
            </a:pPr>
            <a:r>
              <a:rPr lang="en-US" altLang="ko-KR" dirty="0"/>
              <a:t>0</a:t>
            </a:r>
          </a:p>
          <a:p>
            <a:pPr marL="0" indent="0">
              <a:buNone/>
            </a:pPr>
            <a:r>
              <a:rPr lang="en-US" altLang="ko-KR" dirty="0"/>
              <a:t>1</a:t>
            </a:r>
          </a:p>
          <a:p>
            <a:pPr marL="0" indent="0">
              <a:buNone/>
            </a:pPr>
            <a:r>
              <a:rPr lang="en-US" altLang="ko-KR" dirty="0"/>
              <a:t>2</a:t>
            </a:r>
          </a:p>
          <a:p>
            <a:pPr marL="0" indent="0">
              <a:buNone/>
            </a:pPr>
            <a:r>
              <a:rPr lang="en-US" altLang="ko-KR" dirty="0"/>
              <a:t>3</a:t>
            </a:r>
          </a:p>
          <a:p>
            <a:pPr marL="0" indent="0">
              <a:buNone/>
            </a:pPr>
            <a:r>
              <a:rPr lang="en-US" altLang="ko-KR" dirty="0"/>
              <a:t>4</a:t>
            </a:r>
          </a:p>
          <a:p>
            <a:pPr marL="0" indent="0">
              <a:buNone/>
            </a:pP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3227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6ACBE6-9ADB-4D05-B857-7D21944C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반복문에서의 리스트 사용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CC6226D-78CE-476D-8700-B18FFAF08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&gt;&gt;&gt; language = [‘Python’, ‘C’, ‘C++’, ‘JAVA’]</a:t>
            </a:r>
          </a:p>
          <a:p>
            <a:pPr marL="0" indent="0">
              <a:buNone/>
            </a:pPr>
            <a:r>
              <a:rPr lang="en-US" altLang="ko-KR" dirty="0"/>
              <a:t>&gt;&gt;&gt; for x in language:</a:t>
            </a:r>
          </a:p>
          <a:p>
            <a:pPr marL="0" indent="0">
              <a:buNone/>
            </a:pPr>
            <a:r>
              <a:rPr lang="en-US" altLang="ko-KR" dirty="0"/>
              <a:t>&gt;&gt;&gt;     print(x)</a:t>
            </a:r>
          </a:p>
          <a:p>
            <a:pPr marL="0" indent="0">
              <a:buNone/>
            </a:pPr>
            <a:r>
              <a:rPr lang="en-US" altLang="ko-KR" dirty="0"/>
              <a:t>‘Python’</a:t>
            </a:r>
          </a:p>
          <a:p>
            <a:pPr marL="0" indent="0">
              <a:buNone/>
            </a:pPr>
            <a:r>
              <a:rPr lang="en-US" altLang="ko-KR" dirty="0"/>
              <a:t>‘C’</a:t>
            </a:r>
          </a:p>
          <a:p>
            <a:pPr marL="0" indent="0">
              <a:buNone/>
            </a:pPr>
            <a:r>
              <a:rPr lang="en-US" altLang="ko-KR" dirty="0"/>
              <a:t>‘C++’</a:t>
            </a:r>
          </a:p>
          <a:p>
            <a:pPr marL="0" indent="0">
              <a:buNone/>
            </a:pPr>
            <a:r>
              <a:rPr lang="en-US" altLang="ko-KR" dirty="0"/>
              <a:t>‘JAVA’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983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AA8666-FC7F-4346-B36E-35CB3A76F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함수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4E0392-4919-4942-ACAC-0F45E3B5A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수학 </a:t>
            </a:r>
            <a:r>
              <a:rPr lang="en-US" altLang="ko-KR" dirty="0"/>
              <a:t>'</a:t>
            </a:r>
            <a:r>
              <a:rPr lang="ko-KR" altLang="en-US" dirty="0"/>
              <a:t>함수</a:t>
            </a:r>
            <a:r>
              <a:rPr lang="en-US" altLang="ko-KR" dirty="0"/>
              <a:t>'</a:t>
            </a:r>
            <a:r>
              <a:rPr lang="ko-KR" altLang="en-US" dirty="0"/>
              <a:t>의 개념과 영어 단어 </a:t>
            </a:r>
            <a:r>
              <a:rPr lang="en-US" altLang="ko-KR" dirty="0"/>
              <a:t>function</a:t>
            </a:r>
            <a:r>
              <a:rPr lang="ko-KR" altLang="en-US" dirty="0"/>
              <a:t>이 가지는 </a:t>
            </a:r>
            <a:r>
              <a:rPr lang="en-US" altLang="ko-KR" dirty="0"/>
              <a:t>'</a:t>
            </a:r>
            <a:r>
              <a:rPr lang="ko-KR" altLang="en-US" dirty="0" err="1"/>
              <a:t>기능‘의</a:t>
            </a:r>
            <a:r>
              <a:rPr lang="ko-KR" altLang="en-US" dirty="0"/>
              <a:t> 의미를 포함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ko-KR" altLang="en-US" dirty="0"/>
              <a:t>사용자 함수의 정의</a:t>
            </a:r>
            <a:endParaRPr lang="en-US" altLang="ko-KR" dirty="0"/>
          </a:p>
          <a:p>
            <a:pPr lvl="1"/>
            <a:r>
              <a:rPr lang="en-US" altLang="ko-KR" dirty="0"/>
              <a:t>def print():</a:t>
            </a:r>
            <a:br>
              <a:rPr lang="en-US" altLang="ko-KR" dirty="0"/>
            </a:br>
            <a:r>
              <a:rPr lang="ko-KR" altLang="en-US" dirty="0"/>
              <a:t>    </a:t>
            </a:r>
            <a:r>
              <a:rPr lang="en-US" altLang="ko-KR" dirty="0"/>
              <a:t>~~</a:t>
            </a:r>
          </a:p>
          <a:p>
            <a:pPr lvl="1"/>
            <a:endParaRPr lang="en-US" altLang="ko-KR" dirty="0"/>
          </a:p>
          <a:p>
            <a:r>
              <a:rPr lang="ko-KR" altLang="en-US" dirty="0"/>
              <a:t>함수의 사용</a:t>
            </a:r>
            <a:endParaRPr lang="en-US" altLang="ko-KR" dirty="0"/>
          </a:p>
          <a:p>
            <a:pPr lvl="1"/>
            <a:r>
              <a:rPr lang="en-US" altLang="ko-KR" dirty="0"/>
              <a:t>print(), input(), range(), list(), append() </a:t>
            </a:r>
            <a:r>
              <a:rPr lang="ko-KR" altLang="en-US" dirty="0"/>
              <a:t>등</a:t>
            </a:r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8578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5DABB9-2710-4E6F-93DD-BC31961B3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함수와 매개변수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0C37915-DFC3-49B6-B58C-9C44F68CF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&gt;&gt;&gt;def plus(a, b): </a:t>
            </a:r>
            <a:br>
              <a:rPr lang="en-US" altLang="ko-KR" dirty="0"/>
            </a:br>
            <a:r>
              <a:rPr lang="en-US" altLang="ko-KR" dirty="0"/>
              <a:t>&gt;&gt;&gt;    print(‘%d + %d = %d’ % (a, b, </a:t>
            </a:r>
            <a:r>
              <a:rPr lang="en-US" altLang="ko-KR" dirty="0" err="1"/>
              <a:t>a+b</a:t>
            </a:r>
            <a:r>
              <a:rPr lang="en-US" altLang="ko-KR" dirty="0"/>
              <a:t>))</a:t>
            </a:r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&gt;&gt;&gt;plus(3, 5)</a:t>
            </a:r>
          </a:p>
          <a:p>
            <a:pPr marL="0" indent="0">
              <a:buNone/>
            </a:pPr>
            <a:r>
              <a:rPr lang="en-US" altLang="ko-KR" dirty="0"/>
              <a:t>3 + 5 = 8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 (</a:t>
            </a:r>
            <a:r>
              <a:rPr lang="ko-KR" altLang="en-US" dirty="0"/>
              <a:t>저장</a:t>
            </a:r>
            <a:r>
              <a:rPr lang="en-US" altLang="ko-KR" dirty="0"/>
              <a:t>) calculate.py</a:t>
            </a:r>
          </a:p>
        </p:txBody>
      </p:sp>
    </p:spTree>
    <p:extLst>
      <p:ext uri="{BB962C8B-B14F-4D97-AF65-F5344CB8AC3E}">
        <p14:creationId xmlns:p14="http://schemas.microsoft.com/office/powerpoint/2010/main" val="242941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DF81A6-6325-4941-9AB8-BD6DFAFF8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58809C-3F47-41BC-9F0A-7FC4BA08E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변수</a:t>
            </a:r>
            <a:endParaRPr lang="en-US" altLang="ko-KR" dirty="0"/>
          </a:p>
          <a:p>
            <a:r>
              <a:rPr lang="ko-KR" altLang="en-US" dirty="0"/>
              <a:t>리스트</a:t>
            </a:r>
            <a:r>
              <a:rPr lang="en-US" altLang="ko-KR" dirty="0"/>
              <a:t>, </a:t>
            </a:r>
            <a:r>
              <a:rPr lang="ko-KR" altLang="en-US" dirty="0" err="1"/>
              <a:t>튜플</a:t>
            </a:r>
            <a:r>
              <a:rPr lang="en-US" altLang="ko-KR" dirty="0"/>
              <a:t>, </a:t>
            </a:r>
            <a:r>
              <a:rPr lang="ko-KR" altLang="en-US" dirty="0" err="1"/>
              <a:t>딕셔너리</a:t>
            </a:r>
            <a:endParaRPr lang="en-US" altLang="ko-KR" dirty="0"/>
          </a:p>
          <a:p>
            <a:r>
              <a:rPr lang="ko-KR" altLang="en-US" dirty="0"/>
              <a:t>사칙 연산</a:t>
            </a:r>
            <a:endParaRPr lang="en-US" altLang="ko-KR" dirty="0"/>
          </a:p>
          <a:p>
            <a:r>
              <a:rPr lang="ko-KR" altLang="en-US" dirty="0"/>
              <a:t>입력 </a:t>
            </a:r>
            <a:r>
              <a:rPr lang="en-US" altLang="ko-KR" dirty="0"/>
              <a:t>&amp; </a:t>
            </a:r>
            <a:r>
              <a:rPr lang="ko-KR" altLang="en-US" dirty="0"/>
              <a:t>출력</a:t>
            </a:r>
            <a:endParaRPr lang="en-US" altLang="ko-KR" dirty="0"/>
          </a:p>
          <a:p>
            <a:r>
              <a:rPr lang="ko-KR" altLang="en-US" dirty="0" err="1"/>
              <a:t>조건문</a:t>
            </a:r>
            <a:endParaRPr lang="en-US" altLang="ko-KR" dirty="0"/>
          </a:p>
          <a:p>
            <a:r>
              <a:rPr lang="ko-KR" altLang="en-US" dirty="0" err="1"/>
              <a:t>반복문</a:t>
            </a:r>
            <a:endParaRPr lang="en-US" altLang="ko-KR" dirty="0"/>
          </a:p>
          <a:p>
            <a:r>
              <a:rPr lang="ko-KR" altLang="en-US" dirty="0"/>
              <a:t>함수</a:t>
            </a:r>
            <a:endParaRPr lang="en-US" altLang="ko-KR" dirty="0"/>
          </a:p>
          <a:p>
            <a:r>
              <a:rPr lang="ko-KR" altLang="en-US" dirty="0"/>
              <a:t>모듈</a:t>
            </a:r>
          </a:p>
        </p:txBody>
      </p:sp>
    </p:spTree>
    <p:extLst>
      <p:ext uri="{BB962C8B-B14F-4D97-AF65-F5344CB8AC3E}">
        <p14:creationId xmlns:p14="http://schemas.microsoft.com/office/powerpoint/2010/main" val="3620839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F4EC7C-CF0B-4614-9525-26411384D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모듈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66FABE-C62D-43B2-A66D-3B23EBD14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공통으로 사용되는 변수</a:t>
            </a:r>
            <a:r>
              <a:rPr lang="en-US" altLang="ko-KR" dirty="0"/>
              <a:t>, </a:t>
            </a:r>
            <a:r>
              <a:rPr lang="ko-KR" altLang="en-US" dirty="0"/>
              <a:t>함수</a:t>
            </a:r>
            <a:r>
              <a:rPr lang="en-US" altLang="ko-KR" dirty="0"/>
              <a:t>, </a:t>
            </a:r>
            <a:r>
              <a:rPr lang="ko-KR" altLang="en-US" dirty="0"/>
              <a:t>클래스들을 별도의 파일에 저장</a:t>
            </a:r>
            <a:endParaRPr lang="en-US" altLang="ko-KR" dirty="0"/>
          </a:p>
          <a:p>
            <a:r>
              <a:rPr lang="ko-KR" altLang="en-US" dirty="0"/>
              <a:t>작성하는 코드에서 필요할 경우 사용</a:t>
            </a:r>
            <a:endParaRPr lang="en-US" altLang="ko-KR" dirty="0"/>
          </a:p>
          <a:p>
            <a:r>
              <a:rPr lang="ko-KR" altLang="en-US" dirty="0"/>
              <a:t>다른 사용자들이 제작한 함수</a:t>
            </a:r>
            <a:r>
              <a:rPr lang="en-US" altLang="ko-KR" dirty="0"/>
              <a:t>, </a:t>
            </a:r>
            <a:r>
              <a:rPr lang="ko-KR" altLang="en-US" dirty="0"/>
              <a:t>클래스를 사용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모듈 사용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/>
              <a:t>&gt;&gt;&gt; import</a:t>
            </a:r>
            <a:r>
              <a:rPr lang="ko-KR" altLang="en-US" dirty="0"/>
              <a:t> </a:t>
            </a:r>
            <a:r>
              <a:rPr lang="en-US" altLang="ko-KR" dirty="0"/>
              <a:t>calculate</a:t>
            </a:r>
          </a:p>
          <a:p>
            <a:pPr marL="457200" lvl="1" indent="0">
              <a:buNone/>
            </a:pPr>
            <a:r>
              <a:rPr lang="en-US" altLang="ko-KR" dirty="0"/>
              <a:t>&gt;&gt;&gt; plus(4, 6)</a:t>
            </a:r>
          </a:p>
          <a:p>
            <a:pPr marL="457200" lvl="1" indent="0">
              <a:buNone/>
            </a:pPr>
            <a:r>
              <a:rPr lang="en-US" altLang="ko-KR" dirty="0"/>
              <a:t>4 + 6 = 10</a:t>
            </a:r>
          </a:p>
          <a:p>
            <a:pPr marL="457200" lvl="1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972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EA3E41-E174-479F-9095-33FB3BD67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참고 자료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6B1A5E-FD40-47CB-93EB-51246002705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369" y="1690688"/>
            <a:ext cx="5259779" cy="3944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E254BAC6-0AB3-4E62-A421-045F5DF2FCCC}"/>
              </a:ext>
            </a:extLst>
          </p:cNvPr>
          <p:cNvSpPr/>
          <p:nvPr/>
        </p:nvSpPr>
        <p:spPr>
          <a:xfrm>
            <a:off x="838200" y="5833292"/>
            <a:ext cx="10515599" cy="368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hlinkClick r:id="rId3"/>
              </a:rPr>
              <a:t>http://codingschool.info/rboard2/index.php?type=view&amp;table=notice&amp;num=34&amp;page=1&amp;search=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313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188E53-7756-4F41-B5EC-AAB4FADC6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변수란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A639A1-9C72-4860-B5CA-6474EE24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1387"/>
          </a:xfrm>
        </p:spPr>
        <p:txBody>
          <a:bodyPr>
            <a:normAutofit/>
          </a:bodyPr>
          <a:lstStyle/>
          <a:p>
            <a:r>
              <a:rPr lang="ko-KR" altLang="en-US" dirty="0"/>
              <a:t>변수</a:t>
            </a:r>
            <a:r>
              <a:rPr lang="en-US" altLang="ko-KR" dirty="0"/>
              <a:t>(Variable)</a:t>
            </a:r>
            <a:r>
              <a:rPr lang="ko-KR" altLang="en-US" dirty="0"/>
              <a:t>는 값을 </a:t>
            </a:r>
            <a:r>
              <a:rPr lang="ko-KR" altLang="en-US"/>
              <a:t>저장하는 공간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다양한 형태의 변수가 존재</a:t>
            </a:r>
            <a:endParaRPr lang="en-US" altLang="ko-KR" dirty="0"/>
          </a:p>
          <a:p>
            <a:pPr lvl="1"/>
            <a:r>
              <a:rPr lang="en-US" altLang="ko-KR" dirty="0"/>
              <a:t>Int (ex: 1, 2, 3)</a:t>
            </a:r>
          </a:p>
          <a:p>
            <a:pPr lvl="1"/>
            <a:r>
              <a:rPr lang="en-US" altLang="ko-KR" dirty="0"/>
              <a:t>Float (ex: 0.1, 2.414)</a:t>
            </a:r>
          </a:p>
          <a:p>
            <a:pPr lvl="1"/>
            <a:r>
              <a:rPr lang="en-US" altLang="ko-KR" dirty="0"/>
              <a:t>Boolean (ex:</a:t>
            </a:r>
            <a:r>
              <a:rPr lang="ko-KR" altLang="en-US" dirty="0"/>
              <a:t> </a:t>
            </a:r>
            <a:r>
              <a:rPr lang="en-US" altLang="ko-KR" dirty="0"/>
              <a:t>True, False)</a:t>
            </a:r>
          </a:p>
          <a:p>
            <a:pPr lvl="1"/>
            <a:r>
              <a:rPr lang="en-US" altLang="ko-KR" dirty="0"/>
              <a:t>Str (ex: ‘Python tutorial’)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998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C9768C-35BE-411C-8C1C-96FD190E2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변수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60C697A-7C06-48F9-B1D7-FA10B0E5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ko-KR" dirty="0"/>
              <a:t>&gt;&gt;&gt; a = 123</a:t>
            </a:r>
          </a:p>
          <a:p>
            <a:pPr marL="0" indent="0">
              <a:buNone/>
            </a:pPr>
            <a:r>
              <a:rPr lang="en-US" altLang="ko-KR" dirty="0"/>
              <a:t>&gt;&gt;&gt; a</a:t>
            </a:r>
          </a:p>
          <a:p>
            <a:pPr marL="0" indent="0">
              <a:buNone/>
            </a:pPr>
            <a:r>
              <a:rPr lang="en-US" altLang="ko-KR" dirty="0"/>
              <a:t>123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 b = True</a:t>
            </a:r>
          </a:p>
          <a:p>
            <a:pPr marL="0" indent="0">
              <a:buNone/>
            </a:pPr>
            <a:r>
              <a:rPr lang="en-US" altLang="ko-KR" dirty="0"/>
              <a:t>&gt;&gt;&gt; b</a:t>
            </a:r>
          </a:p>
          <a:p>
            <a:pPr marL="0" indent="0">
              <a:buNone/>
            </a:pPr>
            <a:r>
              <a:rPr lang="en-US" altLang="ko-KR" dirty="0"/>
              <a:t>True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 c = 12.34</a:t>
            </a:r>
          </a:p>
          <a:p>
            <a:pPr marL="0" indent="0">
              <a:buNone/>
            </a:pPr>
            <a:r>
              <a:rPr lang="en-US" altLang="ko-KR" dirty="0"/>
              <a:t>&gt;&gt;&gt; c</a:t>
            </a:r>
          </a:p>
          <a:p>
            <a:pPr marL="0" indent="0">
              <a:buNone/>
            </a:pPr>
            <a:r>
              <a:rPr lang="en-US" altLang="ko-KR" dirty="0"/>
              <a:t>12.34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 d = "Hello, world"</a:t>
            </a:r>
          </a:p>
          <a:p>
            <a:pPr marL="0" indent="0">
              <a:buNone/>
            </a:pPr>
            <a:r>
              <a:rPr lang="en-US" altLang="ko-KR" dirty="0"/>
              <a:t>&gt;&gt;&gt; d</a:t>
            </a:r>
          </a:p>
          <a:p>
            <a:pPr marL="0" indent="0">
              <a:buNone/>
            </a:pPr>
            <a:r>
              <a:rPr lang="en-US" altLang="ko-KR" dirty="0"/>
              <a:t>"Hello, world"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060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EF0EE6-9458-492E-A85F-F13660174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리스트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FDF7C5-4478-44A9-B2AC-302ABC789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여러 개의 데이터 값을 하나의 변수에 담는 데이터 공간</a:t>
            </a: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 </a:t>
            </a:r>
            <a:r>
              <a:rPr lang="ko-KR" altLang="en-US" dirty="0"/>
              <a:t>리스트 변수 </a:t>
            </a:r>
            <a:r>
              <a:rPr lang="en-US" altLang="ko-KR" dirty="0"/>
              <a:t>= [</a:t>
            </a:r>
            <a:r>
              <a:rPr lang="ko-KR" altLang="en-US" dirty="0"/>
              <a:t>데이터</a:t>
            </a:r>
            <a:r>
              <a:rPr lang="en-US" altLang="ko-KR" dirty="0"/>
              <a:t>1, </a:t>
            </a:r>
            <a:r>
              <a:rPr lang="ko-KR" altLang="en-US" dirty="0"/>
              <a:t>데이터</a:t>
            </a:r>
            <a:r>
              <a:rPr lang="en-US" altLang="ko-KR" dirty="0"/>
              <a:t>2, </a:t>
            </a:r>
            <a:r>
              <a:rPr lang="ko-KR" altLang="en-US" dirty="0"/>
              <a:t>데이터</a:t>
            </a:r>
            <a:r>
              <a:rPr lang="en-US" altLang="ko-KR" dirty="0"/>
              <a:t>3]</a:t>
            </a:r>
          </a:p>
          <a:p>
            <a:pPr marL="0" indent="0">
              <a:buNone/>
            </a:pPr>
            <a:r>
              <a:rPr lang="en-US" altLang="ko-KR" dirty="0"/>
              <a:t>  ex: language = [‘Python’, ‘C’, ‘C++’, ‘JAVA’]</a:t>
            </a:r>
          </a:p>
        </p:txBody>
      </p:sp>
    </p:spTree>
    <p:extLst>
      <p:ext uri="{BB962C8B-B14F-4D97-AF65-F5344CB8AC3E}">
        <p14:creationId xmlns:p14="http://schemas.microsoft.com/office/powerpoint/2010/main" val="195656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DFC9A9-0862-43B7-8352-23D8A4488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리스트</a:t>
            </a:r>
            <a:r>
              <a:rPr lang="en-US" altLang="ko-KR" dirty="0"/>
              <a:t> </a:t>
            </a:r>
            <a:r>
              <a:rPr lang="ko-KR" altLang="en-US" dirty="0"/>
              <a:t>생성과 </a:t>
            </a:r>
            <a:r>
              <a:rPr lang="en-US" altLang="ko-KR" dirty="0"/>
              <a:t>index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5C9844-1985-4C23-AF99-243A8AAA7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리스트의 각각의 요소는 </a:t>
            </a:r>
            <a:r>
              <a:rPr lang="en-US" altLang="ko-KR" dirty="0"/>
              <a:t>index</a:t>
            </a:r>
            <a:r>
              <a:rPr lang="ko-KR" altLang="en-US" dirty="0"/>
              <a:t> 값을 사용해 불러올 수 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 language = [‘Python’, ‘C’, ‘C++’, ‘JAVA’]</a:t>
            </a:r>
          </a:p>
          <a:p>
            <a:pPr marL="0" indent="0">
              <a:buNone/>
            </a:pPr>
            <a:r>
              <a:rPr lang="en-US" altLang="ko-KR" dirty="0"/>
              <a:t>&gt;&gt;&gt; print(language[1])</a:t>
            </a:r>
          </a:p>
          <a:p>
            <a:pPr marL="0" indent="0">
              <a:buNone/>
            </a:pPr>
            <a:r>
              <a:rPr lang="en-US" altLang="ko-KR" dirty="0"/>
              <a:t>‘C’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 print(language[:3])</a:t>
            </a:r>
          </a:p>
          <a:p>
            <a:pPr marL="0" indent="0">
              <a:buNone/>
            </a:pPr>
            <a:r>
              <a:rPr lang="en-US" altLang="ko-KR" dirty="0"/>
              <a:t>[‘Python’, ‘C’, ‘C++’]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1688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80EC5A-9606-425E-83EA-E0523704F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튜플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9FD9D4-D07E-451B-96EC-5428D42E4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리스트의 형태와 사용법이 거의 유사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 err="1"/>
              <a:t>튜플이</a:t>
            </a:r>
            <a:r>
              <a:rPr lang="ko-KR" altLang="en-US" dirty="0"/>
              <a:t> 리스트와 다른 점</a:t>
            </a:r>
            <a:endParaRPr lang="en-US" altLang="ko-KR" dirty="0"/>
          </a:p>
          <a:p>
            <a:pPr lvl="1"/>
            <a:r>
              <a:rPr lang="ko-KR" altLang="en-US" dirty="0" err="1"/>
              <a:t>튜플에서는</a:t>
            </a:r>
            <a:r>
              <a:rPr lang="ko-KR" altLang="en-US" dirty="0"/>
              <a:t> 리스트의 대괄호</a:t>
            </a:r>
            <a:r>
              <a:rPr lang="en-US" altLang="ko-KR" dirty="0"/>
              <a:t>([ ]) </a:t>
            </a:r>
            <a:r>
              <a:rPr lang="ko-KR" altLang="en-US" dirty="0"/>
              <a:t>대신에 소괄호</a:t>
            </a:r>
            <a:r>
              <a:rPr lang="en-US" altLang="ko-KR" dirty="0"/>
              <a:t>(())</a:t>
            </a:r>
            <a:r>
              <a:rPr lang="ko-KR" altLang="en-US" dirty="0"/>
              <a:t>를 사용</a:t>
            </a:r>
            <a:endParaRPr lang="en-US" altLang="ko-KR" dirty="0"/>
          </a:p>
          <a:p>
            <a:pPr lvl="1"/>
            <a:r>
              <a:rPr lang="ko-KR" altLang="en-US" dirty="0" err="1"/>
              <a:t>튜플에서는</a:t>
            </a:r>
            <a:r>
              <a:rPr lang="ko-KR" altLang="en-US" dirty="0"/>
              <a:t> 리스트와는 달리 요소들의 수정과 추가가 불가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Ex:</a:t>
            </a:r>
          </a:p>
          <a:p>
            <a:pPr lvl="1"/>
            <a:r>
              <a:rPr lang="en-US" altLang="ko-KR" dirty="0"/>
              <a:t>menu = ('</a:t>
            </a:r>
            <a:r>
              <a:rPr lang="ko-KR" altLang="en-US" dirty="0"/>
              <a:t>짜장면</a:t>
            </a:r>
            <a:r>
              <a:rPr lang="en-US" altLang="ko-KR" dirty="0"/>
              <a:t>', '</a:t>
            </a:r>
            <a:r>
              <a:rPr lang="ko-KR" altLang="en-US" dirty="0"/>
              <a:t>우동</a:t>
            </a:r>
            <a:r>
              <a:rPr lang="en-US" altLang="ko-KR" dirty="0"/>
              <a:t>', '</a:t>
            </a:r>
            <a:r>
              <a:rPr lang="ko-KR" altLang="en-US" dirty="0"/>
              <a:t>짬뽕</a:t>
            </a:r>
            <a:r>
              <a:rPr lang="en-US" altLang="ko-KR" dirty="0"/>
              <a:t>', '</a:t>
            </a:r>
            <a:r>
              <a:rPr lang="ko-KR" altLang="en-US" dirty="0"/>
              <a:t>볶음밥</a:t>
            </a:r>
            <a:r>
              <a:rPr lang="en-US" altLang="ko-KR" dirty="0"/>
              <a:t>')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975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80EC5A-9606-425E-83EA-E0523704F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딕셔너리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9FD9D4-D07E-451B-96EC-5428D42E4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인덱스를 의미하는 </a:t>
            </a:r>
            <a:r>
              <a:rPr lang="en-US" altLang="ko-KR" dirty="0"/>
              <a:t>'</a:t>
            </a:r>
            <a:r>
              <a:rPr lang="ko-KR" altLang="en-US" dirty="0"/>
              <a:t>키</a:t>
            </a:r>
            <a:r>
              <a:rPr lang="en-US" altLang="ko-KR" dirty="0"/>
              <a:t>'</a:t>
            </a:r>
            <a:r>
              <a:rPr lang="ko-KR" altLang="en-US" dirty="0"/>
              <a:t>와 자료의 내용인 </a:t>
            </a:r>
            <a:r>
              <a:rPr lang="en-US" altLang="ko-KR" dirty="0"/>
              <a:t>' </a:t>
            </a:r>
            <a:r>
              <a:rPr lang="ko-KR" altLang="en-US" dirty="0"/>
              <a:t>값</a:t>
            </a:r>
            <a:r>
              <a:rPr lang="en-US" altLang="ko-KR" dirty="0"/>
              <a:t>'</a:t>
            </a:r>
            <a:r>
              <a:rPr lang="ko-KR" altLang="en-US" dirty="0"/>
              <a:t>을 이용하여 자료를 관리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Ex:</a:t>
            </a:r>
          </a:p>
          <a:p>
            <a:pPr lvl="1"/>
            <a:r>
              <a:rPr lang="en-US" altLang="ko-KR" dirty="0"/>
              <a:t>score = { 'kor':90, </a:t>
            </a:r>
            <a:br>
              <a:rPr lang="en-US" altLang="ko-KR" dirty="0"/>
            </a:br>
            <a:r>
              <a:rPr lang="en-US" altLang="ko-KR" dirty="0"/>
              <a:t>            </a:t>
            </a:r>
            <a:r>
              <a:rPr lang="en-US" altLang="ko-KR" sz="1400" dirty="0"/>
              <a:t> </a:t>
            </a:r>
            <a:r>
              <a:rPr lang="en-US" altLang="ko-KR" dirty="0"/>
              <a:t>'eng':89, </a:t>
            </a:r>
            <a:br>
              <a:rPr lang="en-US" altLang="ko-KR" dirty="0"/>
            </a:br>
            <a:r>
              <a:rPr lang="en-US" altLang="ko-KR" dirty="0"/>
              <a:t>            </a:t>
            </a:r>
            <a:r>
              <a:rPr lang="en-US" altLang="ko-KR" sz="1100" dirty="0"/>
              <a:t> </a:t>
            </a:r>
            <a:r>
              <a:rPr lang="en-US" altLang="ko-KR" dirty="0"/>
              <a:t>'math':95}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307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654</Words>
  <Application>Microsoft Office PowerPoint</Application>
  <PresentationFormat>와이드스크린</PresentationFormat>
  <Paragraphs>178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3" baseType="lpstr">
      <vt:lpstr>맑은 고딕</vt:lpstr>
      <vt:lpstr>Arial</vt:lpstr>
      <vt:lpstr>Office 테마</vt:lpstr>
      <vt:lpstr>Python tutorial</vt:lpstr>
      <vt:lpstr>목차</vt:lpstr>
      <vt:lpstr>참고 자료</vt:lpstr>
      <vt:lpstr>변수란?</vt:lpstr>
      <vt:lpstr>변수</vt:lpstr>
      <vt:lpstr>리스트</vt:lpstr>
      <vt:lpstr>리스트 생성과 index</vt:lpstr>
      <vt:lpstr>튜플</vt:lpstr>
      <vt:lpstr>딕셔너리</vt:lpstr>
      <vt:lpstr>사칙연산</vt:lpstr>
      <vt:lpstr>비교/논리 연산자</vt:lpstr>
      <vt:lpstr>입력 &amp; 출력</vt:lpstr>
      <vt:lpstr>조건문</vt:lpstr>
      <vt:lpstr>반복문</vt:lpstr>
      <vt:lpstr>반복문(for)</vt:lpstr>
      <vt:lpstr>반복문(while)</vt:lpstr>
      <vt:lpstr>반복문에서의 리스트 사용</vt:lpstr>
      <vt:lpstr>함수</vt:lpstr>
      <vt:lpstr>함수와 매개변수</vt:lpstr>
      <vt:lpstr>모듈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tutorial</dc:title>
  <dc:creator>이 강희</dc:creator>
  <cp:lastModifiedBy>이 강희</cp:lastModifiedBy>
  <cp:revision>46</cp:revision>
  <dcterms:created xsi:type="dcterms:W3CDTF">2020-03-08T23:50:19Z</dcterms:created>
  <dcterms:modified xsi:type="dcterms:W3CDTF">2020-03-15T09:50:47Z</dcterms:modified>
</cp:coreProperties>
</file>